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ABD"/>
    <a:srgbClr val="F7ABAE"/>
    <a:srgbClr val="D8CDE5"/>
    <a:srgbClr val="FBE2C1"/>
    <a:srgbClr val="CAE5BF"/>
    <a:srgbClr val="90BCDD"/>
    <a:srgbClr val="F3D587"/>
    <a:srgbClr val="CAE8E4"/>
    <a:srgbClr val="11B8C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>
        <p:scale>
          <a:sx n="100" d="100"/>
          <a:sy n="100" d="100"/>
        </p:scale>
        <p:origin x="1812" y="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F1E308BC-BE3D-2192-C65D-49F97C276F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566741"/>
              </p:ext>
            </p:extLst>
          </p:nvPr>
        </p:nvGraphicFramePr>
        <p:xfrm>
          <a:off x="89140" y="137546"/>
          <a:ext cx="8916837" cy="654422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627517">
                  <a:extLst>
                    <a:ext uri="{9D8B030D-6E8A-4147-A177-3AD203B41FA5}">
                      <a16:colId xmlns:a16="http://schemas.microsoft.com/office/drawing/2014/main" val="841095995"/>
                    </a:ext>
                  </a:extLst>
                </a:gridCol>
                <a:gridCol w="1862155">
                  <a:extLst>
                    <a:ext uri="{9D8B030D-6E8A-4147-A177-3AD203B41FA5}">
                      <a16:colId xmlns:a16="http://schemas.microsoft.com/office/drawing/2014/main" val="2457476413"/>
                    </a:ext>
                  </a:extLst>
                </a:gridCol>
                <a:gridCol w="1855830">
                  <a:extLst>
                    <a:ext uri="{9D8B030D-6E8A-4147-A177-3AD203B41FA5}">
                      <a16:colId xmlns:a16="http://schemas.microsoft.com/office/drawing/2014/main" val="2879271126"/>
                    </a:ext>
                  </a:extLst>
                </a:gridCol>
                <a:gridCol w="3571335">
                  <a:extLst>
                    <a:ext uri="{9D8B030D-6E8A-4147-A177-3AD203B41FA5}">
                      <a16:colId xmlns:a16="http://schemas.microsoft.com/office/drawing/2014/main" val="4065119692"/>
                    </a:ext>
                  </a:extLst>
                </a:gridCol>
              </a:tblGrid>
              <a:tr h="4876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>
                          <a:solidFill>
                            <a:schemeClr val="tx1"/>
                          </a:solidFill>
                        </a:rPr>
                        <a:t>희망 기능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BAB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>
                          <a:solidFill>
                            <a:schemeClr val="tx1"/>
                          </a:solidFill>
                        </a:rPr>
                        <a:t>센서 종류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BAB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>
                          <a:solidFill>
                            <a:schemeClr val="tx1"/>
                          </a:solidFill>
                        </a:rPr>
                        <a:t>감지 대상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BAB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>
                          <a:solidFill>
                            <a:schemeClr val="tx1"/>
                          </a:solidFill>
                        </a:rPr>
                        <a:t>센서가 필요한 이유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BA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084648"/>
                  </a:ext>
                </a:extLst>
              </a:tr>
              <a:tr h="103807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014949"/>
                  </a:ext>
                </a:extLst>
              </a:tr>
              <a:tr h="757955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96825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945945"/>
                  </a:ext>
                </a:extLst>
              </a:tr>
              <a:tr h="749343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042186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760983"/>
                  </a:ext>
                </a:extLst>
              </a:tr>
              <a:tr h="77518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1994340"/>
                  </a:ext>
                </a:extLst>
              </a:tr>
              <a:tr h="1296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966530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062451E-D50D-5B50-8D55-A18B10AB7020}"/>
              </a:ext>
            </a:extLst>
          </p:cNvPr>
          <p:cNvSpPr txBox="1"/>
          <p:nvPr/>
        </p:nvSpPr>
        <p:spPr>
          <a:xfrm>
            <a:off x="1733910" y="697939"/>
            <a:ext cx="17942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초음파 센서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자이로스코프	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5E4A50-0AFF-EC3B-1929-C0B936CE37F7}"/>
              </a:ext>
            </a:extLst>
          </p:cNvPr>
          <p:cNvSpPr txBox="1"/>
          <p:nvPr/>
        </p:nvSpPr>
        <p:spPr>
          <a:xfrm>
            <a:off x="96329" y="697939"/>
            <a:ext cx="1613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이동 및 탐색 	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2F69FC-95CC-8BEA-6F47-011086FAF322}"/>
              </a:ext>
            </a:extLst>
          </p:cNvPr>
          <p:cNvSpPr txBox="1"/>
          <p:nvPr/>
        </p:nvSpPr>
        <p:spPr>
          <a:xfrm>
            <a:off x="3538028" y="697939"/>
            <a:ext cx="19754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dirty="0">
                <a:solidFill>
                  <a:srgbClr val="DE1820"/>
                </a:solidFill>
                <a:latin typeface="XVNMVT+YDVYGO32"/>
              </a:rPr>
              <a:t>장애물</a:t>
            </a:r>
            <a:r>
              <a:rPr lang="en-US" altLang="ko-KR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dirty="0">
                <a:solidFill>
                  <a:srgbClr val="DE1820"/>
                </a:solidFill>
                <a:latin typeface="XVNMVT+YDVYGO32"/>
              </a:rPr>
              <a:t>로봇 강아지의 움직임 및 정지 자세</a:t>
            </a:r>
            <a:r>
              <a:rPr lang="en-US" altLang="ko-KR" dirty="0">
                <a:solidFill>
                  <a:srgbClr val="DE1820"/>
                </a:solidFill>
                <a:latin typeface="XVNMVT+YDVYGO32"/>
              </a:rPr>
              <a:t> </a:t>
            </a:r>
            <a:r>
              <a:rPr lang="ko-KR" altLang="en-US" dirty="0">
                <a:solidFill>
                  <a:srgbClr val="DE1820"/>
                </a:solidFill>
                <a:latin typeface="XVNMVT+YDVYGO32"/>
              </a:rPr>
              <a:t>	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B35F5C-5919-BAE4-24D5-6FFAE531D483}"/>
              </a:ext>
            </a:extLst>
          </p:cNvPr>
          <p:cNvSpPr txBox="1"/>
          <p:nvPr/>
        </p:nvSpPr>
        <p:spPr>
          <a:xfrm>
            <a:off x="5492156" y="689313"/>
            <a:ext cx="32981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?"/>
              </a:rPr>
              <a:t>자율적으로 방 안을 돌아다니며 장애물을 피하거나 경로를 찾는다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?"/>
              </a:rPr>
              <a:t>. 	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C884B0-0851-327F-F8E8-3B721F4859D1}"/>
              </a:ext>
            </a:extLst>
          </p:cNvPr>
          <p:cNvSpPr txBox="1"/>
          <p:nvPr/>
        </p:nvSpPr>
        <p:spPr>
          <a:xfrm>
            <a:off x="138023" y="1717458"/>
            <a:ext cx="1613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?"/>
              </a:rPr>
              <a:t>사용자 인식 및 상호작용 	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EFABD7-2856-0274-18E6-8D447EB3E2F2}"/>
              </a:ext>
            </a:extLst>
          </p:cNvPr>
          <p:cNvSpPr txBox="1"/>
          <p:nvPr/>
        </p:nvSpPr>
        <p:spPr>
          <a:xfrm>
            <a:off x="1718453" y="1717458"/>
            <a:ext cx="17942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?"/>
              </a:rPr>
              <a:t>카메라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?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?"/>
              </a:rPr>
              <a:t>적외선 센서 	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0D104C-D5C2-7BCD-A14A-94EF4CE7B9E6}"/>
              </a:ext>
            </a:extLst>
          </p:cNvPr>
          <p:cNvSpPr txBox="1"/>
          <p:nvPr/>
        </p:nvSpPr>
        <p:spPr>
          <a:xfrm>
            <a:off x="3579722" y="1717458"/>
            <a:ext cx="1613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주인 인식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인체 열 감지 	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F9854E-1862-D053-3C81-63FD736C7AB9}"/>
              </a:ext>
            </a:extLst>
          </p:cNvPr>
          <p:cNvSpPr txBox="1"/>
          <p:nvPr/>
        </p:nvSpPr>
        <p:spPr>
          <a:xfrm>
            <a:off x="5438959" y="1717458"/>
            <a:ext cx="3565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사람의 얼굴을 인식하고 반응하며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사용자와 상호작용한다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. 	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C92C242-76C6-6D32-AF90-8AC7A129E2E2}"/>
              </a:ext>
            </a:extLst>
          </p:cNvPr>
          <p:cNvSpPr txBox="1"/>
          <p:nvPr/>
        </p:nvSpPr>
        <p:spPr>
          <a:xfrm>
            <a:off x="138023" y="2495795"/>
            <a:ext cx="1613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자신의 상태 모니터링 </a:t>
            </a:r>
            <a:endParaRPr lang="ko-KR" altLang="en-US" sz="1800" b="0" i="0" u="none" strike="noStrike" baseline="0" dirty="0">
              <a:solidFill>
                <a:srgbClr val="DE1820"/>
              </a:solidFill>
              <a:latin typeface="?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819F05-3D13-559F-9A10-A6FAE4C21769}"/>
              </a:ext>
            </a:extLst>
          </p:cNvPr>
          <p:cNvSpPr txBox="1"/>
          <p:nvPr/>
        </p:nvSpPr>
        <p:spPr>
          <a:xfrm>
            <a:off x="1718453" y="2495795"/>
            <a:ext cx="17942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전압 센서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온도 센서 	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CF6897-36A2-4AFB-371E-FD32D5701802}"/>
              </a:ext>
            </a:extLst>
          </p:cNvPr>
          <p:cNvSpPr txBox="1"/>
          <p:nvPr/>
        </p:nvSpPr>
        <p:spPr>
          <a:xfrm>
            <a:off x="3579722" y="2495795"/>
            <a:ext cx="19124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내장 배터리 전압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오작동 여부	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4FA3AB-6BB3-93DA-A3D7-B1BFB7166E8F}"/>
              </a:ext>
            </a:extLst>
          </p:cNvPr>
          <p:cNvSpPr txBox="1"/>
          <p:nvPr/>
        </p:nvSpPr>
        <p:spPr>
          <a:xfrm>
            <a:off x="5438959" y="2495795"/>
            <a:ext cx="3565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로봇의 배터리 상태와 동작 상태를 모니터링한다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. 	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B70E71D-761F-B7BB-298D-BCF455A20A09}"/>
              </a:ext>
            </a:extLst>
          </p:cNvPr>
          <p:cNvSpPr txBox="1"/>
          <p:nvPr/>
        </p:nvSpPr>
        <p:spPr>
          <a:xfrm>
            <a:off x="138023" y="3178882"/>
            <a:ext cx="1613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?"/>
              </a:rPr>
              <a:t>감정 표현 	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4E7718-703F-C4E6-0E72-6BABDFDF8262}"/>
              </a:ext>
            </a:extLst>
          </p:cNvPr>
          <p:cNvSpPr txBox="1"/>
          <p:nvPr/>
        </p:nvSpPr>
        <p:spPr>
          <a:xfrm>
            <a:off x="1718452" y="3178882"/>
            <a:ext cx="19754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터치 센서</a:t>
            </a:r>
            <a:b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</a:b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(</a:t>
            </a:r>
            <a:r>
              <a:rPr lang="ko-KR" altLang="en-US" sz="1800" b="0" i="0" u="none" strike="noStrike" baseline="0" dirty="0" err="1">
                <a:solidFill>
                  <a:srgbClr val="DE1820"/>
                </a:solidFill>
                <a:latin typeface="XVNMVT+YDVYGO32"/>
              </a:rPr>
              <a:t>정전식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),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스피커 	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97B7F0-1EB7-DC72-CA1D-3526C8892B43}"/>
              </a:ext>
            </a:extLst>
          </p:cNvPr>
          <p:cNvSpPr txBox="1"/>
          <p:nvPr/>
        </p:nvSpPr>
        <p:spPr>
          <a:xfrm>
            <a:off x="3579722" y="3178882"/>
            <a:ext cx="17497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몸체 외부 접촉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소리 재생 	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F0E542D-41D9-7683-5976-0232168CCEF1}"/>
              </a:ext>
            </a:extLst>
          </p:cNvPr>
          <p:cNvSpPr txBox="1"/>
          <p:nvPr/>
        </p:nvSpPr>
        <p:spPr>
          <a:xfrm>
            <a:off x="5438959" y="3178882"/>
            <a:ext cx="3565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로봇의 몸을 쓰다듬으면 기분 좋은 소리를 낸다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. 	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004C520-166B-9DA3-ED4E-72CDB86F4A21}"/>
              </a:ext>
            </a:extLst>
          </p:cNvPr>
          <p:cNvSpPr txBox="1"/>
          <p:nvPr/>
        </p:nvSpPr>
        <p:spPr>
          <a:xfrm>
            <a:off x="138023" y="3934137"/>
            <a:ext cx="1613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침입자 감시 	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D89F9ED-830F-3E31-697E-CE7ECC0A0E33}"/>
              </a:ext>
            </a:extLst>
          </p:cNvPr>
          <p:cNvSpPr txBox="1"/>
          <p:nvPr/>
        </p:nvSpPr>
        <p:spPr>
          <a:xfrm>
            <a:off x="1704076" y="3934137"/>
            <a:ext cx="19754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카메라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초음파 센서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적외선 센서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DBC0E20-3D91-7BFA-C839-AD8B8499A8BB}"/>
              </a:ext>
            </a:extLst>
          </p:cNvPr>
          <p:cNvSpPr txBox="1"/>
          <p:nvPr/>
        </p:nvSpPr>
        <p:spPr>
          <a:xfrm>
            <a:off x="3579722" y="3925511"/>
            <a:ext cx="21393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외부자 인식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장애</a:t>
            </a:r>
            <a:b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</a:b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물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인체 열 감지 	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3B491D1-2C52-429E-357F-052BF816E90F}"/>
              </a:ext>
            </a:extLst>
          </p:cNvPr>
          <p:cNvSpPr txBox="1"/>
          <p:nvPr/>
        </p:nvSpPr>
        <p:spPr>
          <a:xfrm>
            <a:off x="5438959" y="3934137"/>
            <a:ext cx="3565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야간 경비 모드를 설정하면 침입자 유무를 감시한다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. 	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391E598-8F41-C947-C568-DA05EE9CA0BF}"/>
              </a:ext>
            </a:extLst>
          </p:cNvPr>
          <p:cNvSpPr txBox="1"/>
          <p:nvPr/>
        </p:nvSpPr>
        <p:spPr>
          <a:xfrm>
            <a:off x="138023" y="4659198"/>
            <a:ext cx="1613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화재 감지 	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A4496A2-86A9-7F6F-C27C-2D7F6444AE6B}"/>
              </a:ext>
            </a:extLst>
          </p:cNvPr>
          <p:cNvSpPr txBox="1"/>
          <p:nvPr/>
        </p:nvSpPr>
        <p:spPr>
          <a:xfrm>
            <a:off x="1704076" y="4659198"/>
            <a:ext cx="18086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온도 센서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기체 센서 </a:t>
            </a:r>
            <a:endParaRPr lang="en-US" altLang="ko-KR" sz="1800" b="0" i="0" u="none" strike="noStrike" baseline="0" dirty="0">
              <a:solidFill>
                <a:srgbClr val="DE1820"/>
              </a:solidFill>
              <a:latin typeface="XVNMVT+YDVYGO32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C7A7529-DDAD-CCEA-C3DA-0DA79809ACD9}"/>
              </a:ext>
            </a:extLst>
          </p:cNvPr>
          <p:cNvSpPr txBox="1"/>
          <p:nvPr/>
        </p:nvSpPr>
        <p:spPr>
          <a:xfrm>
            <a:off x="3579722" y="4650572"/>
            <a:ext cx="21393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?"/>
              </a:rPr>
              <a:t>화재로 인한 열과 유독 가스 감지 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D631D13-DA25-FEFC-D63A-43183FCF43B9}"/>
              </a:ext>
            </a:extLst>
          </p:cNvPr>
          <p:cNvSpPr txBox="1"/>
          <p:nvPr/>
        </p:nvSpPr>
        <p:spPr>
          <a:xfrm>
            <a:off x="5438959" y="4659198"/>
            <a:ext cx="35655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화재 시 발생하는 열과 유독 가스를 감지하여 경고를 발생한다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. 	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D628A9D-66AA-75AE-4B22-3F091AAFA526}"/>
              </a:ext>
            </a:extLst>
          </p:cNvPr>
          <p:cNvSpPr txBox="1"/>
          <p:nvPr/>
        </p:nvSpPr>
        <p:spPr>
          <a:xfrm>
            <a:off x="138023" y="5453836"/>
            <a:ext cx="161313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?"/>
              </a:rPr>
              <a:t>가스 누출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?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?"/>
              </a:rPr>
              <a:t>이산화탄소 감지 	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61DF443-23F1-5F76-E570-77601C18092F}"/>
              </a:ext>
            </a:extLst>
          </p:cNvPr>
          <p:cNvSpPr txBox="1"/>
          <p:nvPr/>
        </p:nvSpPr>
        <p:spPr>
          <a:xfrm>
            <a:off x="1704076" y="5453836"/>
            <a:ext cx="180867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기체 센서 	</a:t>
            </a:r>
          </a:p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	</a:t>
            </a:r>
          </a:p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	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AB9B327-4021-D637-3700-44408483AE5B}"/>
              </a:ext>
            </a:extLst>
          </p:cNvPr>
          <p:cNvSpPr txBox="1"/>
          <p:nvPr/>
        </p:nvSpPr>
        <p:spPr>
          <a:xfrm>
            <a:off x="3579722" y="5445210"/>
            <a:ext cx="21393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LPG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가스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,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이산화탄소 감지 	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D389DA1-4543-4AE2-2F00-759C70E5F409}"/>
              </a:ext>
            </a:extLst>
          </p:cNvPr>
          <p:cNvSpPr txBox="1"/>
          <p:nvPr/>
        </p:nvSpPr>
        <p:spPr>
          <a:xfrm>
            <a:off x="5438959" y="5453836"/>
            <a:ext cx="35655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조리용 가스레인지 </a:t>
            </a:r>
            <a:r>
              <a:rPr lang="ko-KR" altLang="en-US" sz="1800" b="0" i="0" u="none" strike="noStrike" baseline="0" dirty="0" err="1">
                <a:solidFill>
                  <a:srgbClr val="DE1820"/>
                </a:solidFill>
                <a:latin typeface="XVNMVT+YDVYGO32"/>
              </a:rPr>
              <a:t>오조작으로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 발생하는 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LPG </a:t>
            </a:r>
            <a:r>
              <a:rPr lang="ko-KR" altLang="en-US" sz="1800" b="0" i="0" u="none" strike="noStrike" baseline="0" dirty="0">
                <a:solidFill>
                  <a:srgbClr val="DE1820"/>
                </a:solidFill>
                <a:latin typeface="XVNMVT+YDVYGO32"/>
              </a:rPr>
              <a:t>가스 및 실내에 연소물로 인한 이산화탄소의 과잉을 감지하여 경고를 발생한다</a:t>
            </a:r>
            <a:r>
              <a:rPr lang="en-US" altLang="ko-KR" sz="1800" b="0" i="0" u="none" strike="noStrike" baseline="0" dirty="0">
                <a:solidFill>
                  <a:srgbClr val="DE1820"/>
                </a:solidFill>
                <a:latin typeface="XVNMVT+YDVYGO3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283</TotalTime>
  <Words>203</Words>
  <Application>Microsoft Office PowerPoint</Application>
  <PresentationFormat>화면 슬라이드 쇼(4:3)</PresentationFormat>
  <Paragraphs>34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?</vt:lpstr>
      <vt:lpstr>XVNMVT+YDVYGO32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26</cp:revision>
  <dcterms:created xsi:type="dcterms:W3CDTF">2024-11-29T07:51:56Z</dcterms:created>
  <dcterms:modified xsi:type="dcterms:W3CDTF">2025-02-27T12:00:41Z</dcterms:modified>
</cp:coreProperties>
</file>